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notesMasterIdLst>
    <p:notesMasterId r:id="rId9"/>
  </p:notesMasterIdLst>
  <p:sldIdLst>
    <p:sldId id="256" r:id="rId2"/>
    <p:sldId id="282" r:id="rId3"/>
    <p:sldId id="283" r:id="rId4"/>
    <p:sldId id="284" r:id="rId5"/>
    <p:sldId id="287" r:id="rId6"/>
    <p:sldId id="289" r:id="rId7"/>
    <p:sldId id="26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4ED3DB5-158D-422B-A415-7E22EC0F692B}">
          <p14:sldIdLst>
            <p14:sldId id="256"/>
          </p14:sldIdLst>
        </p14:section>
        <p14:section name="Overview" id="{D9A18E0C-2987-44B6-BC6C-7C30EC331627}">
          <p14:sldIdLst>
            <p14:sldId id="282"/>
          </p14:sldIdLst>
        </p14:section>
        <p14:section name="Transportation Fatalities by Mode" id="{DA89C244-CCBC-439A-92AD-9BEED00E4EF5}">
          <p14:sldIdLst>
            <p14:sldId id="283"/>
          </p14:sldIdLst>
        </p14:section>
        <p14:section name="Airline Accident Trend" id="{107A0670-DB3A-42B8-BB8C-6C088EE1AEF5}">
          <p14:sldIdLst>
            <p14:sldId id="284"/>
          </p14:sldIdLst>
        </p14:section>
        <p14:section name="Airlines with Most Accidents and Fatalities" id="{5645957A-1811-4026-A5E1-A9C3D4FDB5F4}">
          <p14:sldIdLst>
            <p14:sldId id="287"/>
          </p14:sldIdLst>
        </p14:section>
        <p14:section name="Summary and Recommendations" id="{5728E892-5F20-4BC5-B110-AB66A89587AC}">
          <p14:sldIdLst>
            <p14:sldId id="289"/>
          </p14:sldIdLst>
        </p14:section>
        <p14:section name="Appendix" id="{0F52DA29-DE9E-48EA-A814-BB5AFB910CED}">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660"/>
  </p:normalViewPr>
  <p:slideViewPr>
    <p:cSldViewPr snapToGrid="0">
      <p:cViewPr varScale="1">
        <p:scale>
          <a:sx n="78" d="100"/>
          <a:sy n="78" d="100"/>
        </p:scale>
        <p:origin x="10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9EF70-2185-4948-9732-F3DAAA3241F0}"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93579-0F2A-4289-A289-D2DD298FD4A5}" type="slidenum">
              <a:rPr lang="en-US" smtClean="0"/>
              <a:t>‹#›</a:t>
            </a:fld>
            <a:endParaRPr lang="en-US"/>
          </a:p>
        </p:txBody>
      </p:sp>
    </p:spTree>
    <p:extLst>
      <p:ext uri="{BB962C8B-B14F-4D97-AF65-F5344CB8AC3E}">
        <p14:creationId xmlns:p14="http://schemas.microsoft.com/office/powerpoint/2010/main" val="133171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presentation. My name is Jake Meyer and I’m a Data Analyst for Southwest Airlines. </a:t>
            </a:r>
          </a:p>
        </p:txBody>
      </p:sp>
      <p:sp>
        <p:nvSpPr>
          <p:cNvPr id="4" name="Slide Number Placeholder 3"/>
          <p:cNvSpPr>
            <a:spLocks noGrp="1"/>
          </p:cNvSpPr>
          <p:nvPr>
            <p:ph type="sldNum" sz="quarter" idx="5"/>
          </p:nvPr>
        </p:nvSpPr>
        <p:spPr/>
        <p:txBody>
          <a:bodyPr/>
          <a:lstStyle/>
          <a:p>
            <a:fld id="{53393579-0F2A-4289-A289-D2DD298FD4A5}" type="slidenum">
              <a:rPr lang="en-US" smtClean="0"/>
              <a:t>1</a:t>
            </a:fld>
            <a:endParaRPr lang="en-US"/>
          </a:p>
        </p:txBody>
      </p:sp>
    </p:spTree>
    <p:extLst>
      <p:ext uri="{BB962C8B-B14F-4D97-AF65-F5344CB8AC3E}">
        <p14:creationId xmlns:p14="http://schemas.microsoft.com/office/powerpoint/2010/main" val="32123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media has recently presented findings that airline travel is an unsafe mode of transportation. On behalf of our organization at Southwest Airlines, we took a deeper look into the true facts about airline safety. Let’s take a closer look into the matter from a few different perspectives:</a:t>
            </a:r>
          </a:p>
          <a:p>
            <a:pPr marL="228600" indent="-228600">
              <a:buAutoNum type="arabicParenR"/>
            </a:pPr>
            <a:r>
              <a:rPr lang="en-US" dirty="0"/>
              <a:t>A comparison to how airline travel compares to other modes of transportation such as (Highway, Water, Railroad).</a:t>
            </a:r>
          </a:p>
          <a:p>
            <a:pPr marL="228600" indent="-228600">
              <a:buAutoNum type="arabicParenR"/>
            </a:pPr>
            <a:r>
              <a:rPr lang="en-US" dirty="0"/>
              <a:t>A review of how airline accident trends have trended over time.</a:t>
            </a:r>
          </a:p>
          <a:p>
            <a:pPr marL="228600" indent="-228600">
              <a:buAutoNum type="arabicParenR"/>
            </a:pPr>
            <a:r>
              <a:rPr lang="en-US" dirty="0"/>
              <a:t>A look at how Southwest compares to other airlines in terms of accidents and fatalities.</a:t>
            </a:r>
          </a:p>
        </p:txBody>
      </p:sp>
      <p:sp>
        <p:nvSpPr>
          <p:cNvPr id="4" name="Slide Number Placeholder 3"/>
          <p:cNvSpPr>
            <a:spLocks noGrp="1"/>
          </p:cNvSpPr>
          <p:nvPr>
            <p:ph type="sldNum" sz="quarter" idx="5"/>
          </p:nvPr>
        </p:nvSpPr>
        <p:spPr/>
        <p:txBody>
          <a:bodyPr/>
          <a:lstStyle/>
          <a:p>
            <a:fld id="{53393579-0F2A-4289-A289-D2DD298FD4A5}" type="slidenum">
              <a:rPr lang="en-US" smtClean="0"/>
              <a:t>2</a:t>
            </a:fld>
            <a:endParaRPr lang="en-US"/>
          </a:p>
        </p:txBody>
      </p:sp>
    </p:spTree>
    <p:extLst>
      <p:ext uri="{BB962C8B-B14F-4D97-AF65-F5344CB8AC3E}">
        <p14:creationId xmlns:p14="http://schemas.microsoft.com/office/powerpoint/2010/main" val="365044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1960-1961, travel via Highway has resulted in the most fatalities by a landslide. In fact, Air travel has only accounted for 1.83% of fatalities overall during this timeframe.</a:t>
            </a:r>
          </a:p>
        </p:txBody>
      </p:sp>
      <p:sp>
        <p:nvSpPr>
          <p:cNvPr id="4" name="Slide Number Placeholder 3"/>
          <p:cNvSpPr>
            <a:spLocks noGrp="1"/>
          </p:cNvSpPr>
          <p:nvPr>
            <p:ph type="sldNum" sz="quarter" idx="5"/>
          </p:nvPr>
        </p:nvSpPr>
        <p:spPr/>
        <p:txBody>
          <a:bodyPr/>
          <a:lstStyle/>
          <a:p>
            <a:fld id="{53393579-0F2A-4289-A289-D2DD298FD4A5}" type="slidenum">
              <a:rPr lang="en-US" smtClean="0"/>
              <a:t>3</a:t>
            </a:fld>
            <a:endParaRPr lang="en-US"/>
          </a:p>
        </p:txBody>
      </p:sp>
    </p:spTree>
    <p:extLst>
      <p:ext uri="{BB962C8B-B14F-4D97-AF65-F5344CB8AC3E}">
        <p14:creationId xmlns:p14="http://schemas.microsoft.com/office/powerpoint/2010/main" val="81620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rolling average for the number of accidents was as high as 68 accidents per year prior to 1960.  In 2021, that number has since decreased to an all time low of 14 accidents per year on average. You can see the number of accidents per year has trended downward significantly over time.</a:t>
            </a:r>
          </a:p>
        </p:txBody>
      </p:sp>
      <p:sp>
        <p:nvSpPr>
          <p:cNvPr id="4" name="Slide Number Placeholder 3"/>
          <p:cNvSpPr>
            <a:spLocks noGrp="1"/>
          </p:cNvSpPr>
          <p:nvPr>
            <p:ph type="sldNum" sz="quarter" idx="5"/>
          </p:nvPr>
        </p:nvSpPr>
        <p:spPr/>
        <p:txBody>
          <a:bodyPr/>
          <a:lstStyle/>
          <a:p>
            <a:fld id="{53393579-0F2A-4289-A289-D2DD298FD4A5}" type="slidenum">
              <a:rPr lang="en-US" smtClean="0"/>
              <a:t>4</a:t>
            </a:fld>
            <a:endParaRPr lang="en-US"/>
          </a:p>
        </p:txBody>
      </p:sp>
    </p:spTree>
    <p:extLst>
      <p:ext uri="{BB962C8B-B14F-4D97-AF65-F5344CB8AC3E}">
        <p14:creationId xmlns:p14="http://schemas.microsoft.com/office/powerpoint/2010/main" val="153993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2000-2014, Southwest did have one of the highest incident counts when compared to other airlines. However, these were minor accidents that resulted in no fatalities. Southwest has committed to improving on this metric and remains committed to safety as a number one priority both for its employees and passengers.</a:t>
            </a:r>
          </a:p>
        </p:txBody>
      </p:sp>
      <p:sp>
        <p:nvSpPr>
          <p:cNvPr id="4" name="Slide Number Placeholder 3"/>
          <p:cNvSpPr>
            <a:spLocks noGrp="1"/>
          </p:cNvSpPr>
          <p:nvPr>
            <p:ph type="sldNum" sz="quarter" idx="5"/>
          </p:nvPr>
        </p:nvSpPr>
        <p:spPr/>
        <p:txBody>
          <a:bodyPr/>
          <a:lstStyle/>
          <a:p>
            <a:fld id="{53393579-0F2A-4289-A289-D2DD298FD4A5}" type="slidenum">
              <a:rPr lang="en-US" smtClean="0"/>
              <a:t>5</a:t>
            </a:fld>
            <a:endParaRPr lang="en-US"/>
          </a:p>
        </p:txBody>
      </p:sp>
    </p:spTree>
    <p:extLst>
      <p:ext uri="{BB962C8B-B14F-4D97-AF65-F5344CB8AC3E}">
        <p14:creationId xmlns:p14="http://schemas.microsoft.com/office/powerpoint/2010/main" val="467493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safety process risk mitigation reviews, improved safety technology, and a committed workforce within Southwest, we strive to make safety a number one focus for the organization. The true facts for airline travel provide evidence against the medias false accusations about safety within the airline industry. Southwest remains a safe option for travel and can be trusted to get you and your loved ones to the next destination.</a:t>
            </a:r>
          </a:p>
        </p:txBody>
      </p:sp>
      <p:sp>
        <p:nvSpPr>
          <p:cNvPr id="4" name="Slide Number Placeholder 3"/>
          <p:cNvSpPr>
            <a:spLocks noGrp="1"/>
          </p:cNvSpPr>
          <p:nvPr>
            <p:ph type="sldNum" sz="quarter" idx="5"/>
          </p:nvPr>
        </p:nvSpPr>
        <p:spPr/>
        <p:txBody>
          <a:bodyPr/>
          <a:lstStyle/>
          <a:p>
            <a:fld id="{53393579-0F2A-4289-A289-D2DD298FD4A5}" type="slidenum">
              <a:rPr lang="en-US" smtClean="0"/>
              <a:t>6</a:t>
            </a:fld>
            <a:endParaRPr lang="en-US"/>
          </a:p>
        </p:txBody>
      </p:sp>
    </p:spTree>
    <p:extLst>
      <p:ext uri="{BB962C8B-B14F-4D97-AF65-F5344CB8AC3E}">
        <p14:creationId xmlns:p14="http://schemas.microsoft.com/office/powerpoint/2010/main" val="6967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1316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7124136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B850FF-6169-4056-8077-06FFA93A5366}"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136809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823398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B850FF-6169-4056-8077-06FFA93A5366}"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19979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573487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93748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471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2/27/2023</a:t>
            </a:fld>
            <a:endParaRPr lang="en-US" dirty="0"/>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58096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478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3482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921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309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32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DB7ABA-0172-4F9C-889D-567164F66BCD}"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7697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928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7E0CF6C-748E-4B7A-BC8B-3011EF78ED13}" type="datetime1">
              <a:rPr lang="en-US" smtClean="0"/>
              <a:pPr/>
              <a:t>2/27/2023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91672120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docs.google.com/spreadsheets/d/1SDp7p1y6m7N5xD5_fpOkYOrJvd68V7iy6etXy2cetb8/edit" TargetMode="External"/><Relationship Id="rId3" Type="http://schemas.openxmlformats.org/officeDocument/2006/relationships/hyperlink" Target="https://www.bts.gov/content/transportation-fatalities-mode" TargetMode="External"/><Relationship Id="rId7" Type="http://schemas.openxmlformats.org/officeDocument/2006/relationships/hyperlink" Target="https://www.zippia.com/advice/southwest-airlines-statistics/" TargetMode="External"/><Relationship Id="rId2" Type="http://schemas.openxmlformats.org/officeDocument/2006/relationships/hyperlink" Target="http://www.baaa-acro.com/statistics/crashs-rate-per-year?page=0" TargetMode="External"/><Relationship Id="rId1" Type="http://schemas.openxmlformats.org/officeDocument/2006/relationships/slideLayout" Target="../slideLayouts/slideLayout2.xml"/><Relationship Id="rId6" Type="http://schemas.openxmlformats.org/officeDocument/2006/relationships/hyperlink" Target="https://github.com/fivethirtyeight/data/tree/master/airline-safety" TargetMode="External"/><Relationship Id="rId5" Type="http://schemas.openxmlformats.org/officeDocument/2006/relationships/hyperlink" Target="https://www.kaggle.com/code/franciscoescobar/the-statistics-of-airplane-accidents/data" TargetMode="External"/><Relationship Id="rId4" Type="http://schemas.openxmlformats.org/officeDocument/2006/relationships/hyperlink" Target="https://traveltips.usatoday.com/advantages-air-travel-12486.html" TargetMode="External"/><Relationship Id="rId9" Type="http://schemas.openxmlformats.org/officeDocument/2006/relationships/hyperlink" Target="https://www.wtok.com/2020/10/22/southwest-airlines-returning-to-jackson-airport-in-20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9510-22B5-186F-76FC-BD9DB6520900}"/>
              </a:ext>
            </a:extLst>
          </p:cNvPr>
          <p:cNvSpPr>
            <a:spLocks noGrp="1"/>
          </p:cNvSpPr>
          <p:nvPr>
            <p:ph type="ctrTitle"/>
          </p:nvPr>
        </p:nvSpPr>
        <p:spPr>
          <a:xfrm>
            <a:off x="2589210" y="2045110"/>
            <a:ext cx="8915399" cy="1028568"/>
          </a:xfrm>
        </p:spPr>
        <p:txBody>
          <a:bodyPr>
            <a:normAutofit fontScale="90000"/>
          </a:bodyPr>
          <a:lstStyle/>
          <a:p>
            <a:r>
              <a:rPr lang="en-US" dirty="0"/>
              <a:t>Southwest </a:t>
            </a:r>
            <a:br>
              <a:rPr lang="en-US" dirty="0"/>
            </a:br>
            <a:r>
              <a:rPr lang="en-US" dirty="0"/>
              <a:t>Airline Safety</a:t>
            </a:r>
          </a:p>
        </p:txBody>
      </p:sp>
      <p:sp>
        <p:nvSpPr>
          <p:cNvPr id="3" name="Subtitle 2">
            <a:extLst>
              <a:ext uri="{FF2B5EF4-FFF2-40B4-BE49-F238E27FC236}">
                <a16:creationId xmlns:a16="http://schemas.microsoft.com/office/drawing/2014/main" id="{A436ED5B-378B-3F6B-6034-DC331242A0A1}"/>
              </a:ext>
            </a:extLst>
          </p:cNvPr>
          <p:cNvSpPr>
            <a:spLocks noGrp="1"/>
          </p:cNvSpPr>
          <p:nvPr>
            <p:ph type="subTitle" idx="1"/>
          </p:nvPr>
        </p:nvSpPr>
        <p:spPr>
          <a:xfrm>
            <a:off x="2589211" y="3509019"/>
            <a:ext cx="8915399" cy="2282182"/>
          </a:xfrm>
        </p:spPr>
        <p:txBody>
          <a:bodyPr>
            <a:normAutofit lnSpcReduction="10000"/>
          </a:bodyPr>
          <a:lstStyle/>
          <a:p>
            <a:r>
              <a:rPr lang="en-US" dirty="0"/>
              <a:t>College: Bellevue University</a:t>
            </a:r>
          </a:p>
          <a:p>
            <a:r>
              <a:rPr lang="en-US" dirty="0"/>
              <a:t>Course: DSC640-T302 Data Presentation and Visualization</a:t>
            </a:r>
          </a:p>
          <a:p>
            <a:r>
              <a:rPr lang="en-US" dirty="0"/>
              <a:t>6.3 Project Task 5: Video Presentation</a:t>
            </a:r>
          </a:p>
          <a:p>
            <a:r>
              <a:rPr lang="en-US" dirty="0"/>
              <a:t>Instructor: Professor Williams</a:t>
            </a:r>
          </a:p>
          <a:p>
            <a:r>
              <a:rPr lang="en-US" dirty="0"/>
              <a:t>Report by: Jake Meyer</a:t>
            </a:r>
          </a:p>
          <a:p>
            <a:r>
              <a:rPr lang="en-US" dirty="0"/>
              <a:t>Date: 03/01/2023</a:t>
            </a:r>
          </a:p>
        </p:txBody>
      </p:sp>
      <p:pic>
        <p:nvPicPr>
          <p:cNvPr id="5" name="Picture 4" descr="A blue and white airplane on a runway&#10;&#10;Description automatically generated with low confidence">
            <a:extLst>
              <a:ext uri="{FF2B5EF4-FFF2-40B4-BE49-F238E27FC236}">
                <a16:creationId xmlns:a16="http://schemas.microsoft.com/office/drawing/2014/main" id="{88D9466C-A643-9C18-362F-91497E1A0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337" y="0"/>
            <a:ext cx="4550663" cy="2559748"/>
          </a:xfrm>
          <a:prstGeom prst="rect">
            <a:avLst/>
          </a:prstGeom>
        </p:spPr>
      </p:pic>
      <p:pic>
        <p:nvPicPr>
          <p:cNvPr id="19" name="Video 18">
            <a:hlinkClick r:id="" action="ppaction://media"/>
            <a:extLst>
              <a:ext uri="{FF2B5EF4-FFF2-40B4-BE49-F238E27FC236}">
                <a16:creationId xmlns:a16="http://schemas.microsoft.com/office/drawing/2014/main" id="{C61F9DB3-BFE4-6521-40A1-70B1BE99A9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9070217"/>
      </p:ext>
    </p:extLst>
  </p:cSld>
  <p:clrMapOvr>
    <a:masterClrMapping/>
  </p:clrMapOvr>
  <mc:AlternateContent xmlns:mc="http://schemas.openxmlformats.org/markup-compatibility/2006">
    <mc:Choice xmlns:p14="http://schemas.microsoft.com/office/powerpoint/2010/main" Requires="p14">
      <p:transition spd="slow" p14:dur="2000" advTm="7250"/>
    </mc:Choice>
    <mc:Fallback>
      <p:transition spd="slow" advTm="7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30B5-4215-8ADE-DE4C-696391BA0031}"/>
              </a:ext>
            </a:extLst>
          </p:cNvPr>
          <p:cNvSpPr>
            <a:spLocks noGrp="1"/>
          </p:cNvSpPr>
          <p:nvPr>
            <p:ph type="title"/>
          </p:nvPr>
        </p:nvSpPr>
        <p:spPr>
          <a:xfrm>
            <a:off x="2592925" y="624110"/>
            <a:ext cx="8911687" cy="656050"/>
          </a:xfrm>
        </p:spPr>
        <p:txBody>
          <a:bodyPr/>
          <a:lstStyle/>
          <a:p>
            <a:r>
              <a:rPr lang="en-US" dirty="0"/>
              <a:t>Overview</a:t>
            </a:r>
          </a:p>
        </p:txBody>
      </p:sp>
      <p:sp>
        <p:nvSpPr>
          <p:cNvPr id="3" name="Content Placeholder 2">
            <a:extLst>
              <a:ext uri="{FF2B5EF4-FFF2-40B4-BE49-F238E27FC236}">
                <a16:creationId xmlns:a16="http://schemas.microsoft.com/office/drawing/2014/main" id="{D4B36858-824B-7B51-535B-92D5034E2835}"/>
              </a:ext>
            </a:extLst>
          </p:cNvPr>
          <p:cNvSpPr>
            <a:spLocks noGrp="1"/>
          </p:cNvSpPr>
          <p:nvPr>
            <p:ph idx="1"/>
          </p:nvPr>
        </p:nvSpPr>
        <p:spPr>
          <a:xfrm>
            <a:off x="2240280" y="1740311"/>
            <a:ext cx="9843565" cy="4709650"/>
          </a:xfrm>
        </p:spPr>
        <p:txBody>
          <a:bodyPr>
            <a:normAutofit fontScale="92500" lnSpcReduction="10000"/>
          </a:bodyPr>
          <a:lstStyle/>
          <a:p>
            <a:r>
              <a:rPr lang="en-US" sz="2000" dirty="0"/>
              <a:t>Problem Description</a:t>
            </a:r>
          </a:p>
          <a:p>
            <a:pPr lvl="1"/>
            <a:r>
              <a:rPr lang="en-US" sz="1800" dirty="0"/>
              <a:t>Media has recently been reporting that air is no longer a safe way to travel.</a:t>
            </a:r>
          </a:p>
          <a:p>
            <a:pPr lvl="1"/>
            <a:r>
              <a:rPr lang="en-US" sz="1800" dirty="0"/>
              <a:t>Media is using recent airline crashes and deceitful trends of airline safety to create an unsafe image of air travel to the public.</a:t>
            </a:r>
          </a:p>
          <a:p>
            <a:pPr marL="457200" lvl="1" indent="0">
              <a:buNone/>
            </a:pPr>
            <a:endParaRPr lang="en-US" sz="1800" dirty="0"/>
          </a:p>
          <a:p>
            <a:r>
              <a:rPr lang="en-US" sz="2000" dirty="0"/>
              <a:t>Purpose </a:t>
            </a:r>
          </a:p>
          <a:p>
            <a:pPr lvl="1"/>
            <a:r>
              <a:rPr lang="en-US" sz="1800" dirty="0"/>
              <a:t>Present the true facts to the public on airline safety and how Southwest views the topic.</a:t>
            </a:r>
          </a:p>
          <a:p>
            <a:endParaRPr lang="en-US" sz="1800" dirty="0"/>
          </a:p>
          <a:p>
            <a:r>
              <a:rPr lang="en-US" sz="2000" dirty="0"/>
              <a:t>Discussion Focus</a:t>
            </a:r>
          </a:p>
          <a:p>
            <a:pPr lvl="1"/>
            <a:r>
              <a:rPr lang="en-US" sz="1800" dirty="0"/>
              <a:t>How does air travel compare to other modes of transportation for fatalities?</a:t>
            </a:r>
          </a:p>
          <a:p>
            <a:pPr lvl="1"/>
            <a:r>
              <a:rPr lang="en-US" sz="1800" dirty="0"/>
              <a:t>How have accidents via air trended over time? </a:t>
            </a:r>
          </a:p>
          <a:p>
            <a:pPr lvl="1"/>
            <a:r>
              <a:rPr lang="en-US" sz="1800" dirty="0"/>
              <a:t>How does Southwest compare to other airlines in terms of accidents and fatalities?</a:t>
            </a:r>
          </a:p>
          <a:p>
            <a:pPr lvl="1"/>
            <a:endParaRPr lang="en-US" sz="1800" dirty="0"/>
          </a:p>
        </p:txBody>
      </p:sp>
      <p:pic>
        <p:nvPicPr>
          <p:cNvPr id="39" name="Video 38">
            <a:hlinkClick r:id="" action="ppaction://media"/>
            <a:extLst>
              <a:ext uri="{FF2B5EF4-FFF2-40B4-BE49-F238E27FC236}">
                <a16:creationId xmlns:a16="http://schemas.microsoft.com/office/drawing/2014/main" id="{C6D89558-598A-A7DE-850B-2FB9221DF2F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4055429545"/>
      </p:ext>
    </p:extLst>
  </p:cSld>
  <p:clrMapOvr>
    <a:masterClrMapping/>
  </p:clrMapOvr>
  <mc:AlternateContent xmlns:mc="http://schemas.openxmlformats.org/markup-compatibility/2006">
    <mc:Choice xmlns:p14="http://schemas.microsoft.com/office/powerpoint/2010/main" Requires="p14">
      <p:transition spd="slow" p14:dur="2000" advTm="35053"/>
    </mc:Choice>
    <mc:Fallback>
      <p:transition spd="slow" advTm="35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F6DDD-BD3D-9E13-40A3-71AF7ACFFA40}"/>
              </a:ext>
            </a:extLst>
          </p:cNvPr>
          <p:cNvSpPr>
            <a:spLocks noGrp="1"/>
          </p:cNvSpPr>
          <p:nvPr>
            <p:ph type="title"/>
          </p:nvPr>
        </p:nvSpPr>
        <p:spPr>
          <a:xfrm>
            <a:off x="2587620" y="679866"/>
            <a:ext cx="8911687" cy="697668"/>
          </a:xfrm>
        </p:spPr>
        <p:txBody>
          <a:bodyPr/>
          <a:lstStyle/>
          <a:p>
            <a:r>
              <a:rPr lang="en-US" dirty="0"/>
              <a:t>Transportation Fatalities by Mode</a:t>
            </a:r>
          </a:p>
        </p:txBody>
      </p:sp>
      <p:sp>
        <p:nvSpPr>
          <p:cNvPr id="3" name="Content Placeholder 2">
            <a:extLst>
              <a:ext uri="{FF2B5EF4-FFF2-40B4-BE49-F238E27FC236}">
                <a16:creationId xmlns:a16="http://schemas.microsoft.com/office/drawing/2014/main" id="{59AD5598-102B-25E0-BEE9-FFD0CC741768}"/>
              </a:ext>
            </a:extLst>
          </p:cNvPr>
          <p:cNvSpPr>
            <a:spLocks noGrp="1"/>
          </p:cNvSpPr>
          <p:nvPr>
            <p:ph idx="1"/>
          </p:nvPr>
        </p:nvSpPr>
        <p:spPr>
          <a:xfrm>
            <a:off x="2437475" y="6039285"/>
            <a:ext cx="9211979" cy="697668"/>
          </a:xfrm>
        </p:spPr>
        <p:txBody>
          <a:bodyPr>
            <a:normAutofit/>
          </a:bodyPr>
          <a:lstStyle/>
          <a:p>
            <a:r>
              <a:rPr lang="en-US" sz="1600" dirty="0"/>
              <a:t>According to the Bureau of Transportation Statistics, </a:t>
            </a:r>
            <a:r>
              <a:rPr lang="en-US" sz="1600" b="1" dirty="0">
                <a:solidFill>
                  <a:srgbClr val="FF33CC"/>
                </a:solidFill>
              </a:rPr>
              <a:t>AIR</a:t>
            </a:r>
            <a:r>
              <a:rPr lang="en-US" sz="1600" dirty="0">
                <a:solidFill>
                  <a:srgbClr val="FF33CC"/>
                </a:solidFill>
              </a:rPr>
              <a:t> </a:t>
            </a:r>
            <a:r>
              <a:rPr lang="en-US" sz="1600" b="1" dirty="0">
                <a:solidFill>
                  <a:srgbClr val="FF33CC"/>
                </a:solidFill>
              </a:rPr>
              <a:t>TRAVEL</a:t>
            </a:r>
            <a:r>
              <a:rPr lang="en-US" sz="1600" dirty="0">
                <a:solidFill>
                  <a:schemeClr val="tx1"/>
                </a:solidFill>
              </a:rPr>
              <a:t> had the </a:t>
            </a:r>
            <a:r>
              <a:rPr lang="en-US" sz="1600" b="1" dirty="0">
                <a:solidFill>
                  <a:srgbClr val="FF33CC"/>
                </a:solidFill>
              </a:rPr>
              <a:t>LEAST</a:t>
            </a:r>
            <a:r>
              <a:rPr lang="en-US" sz="1600" dirty="0">
                <a:solidFill>
                  <a:srgbClr val="FF33CC"/>
                </a:solidFill>
              </a:rPr>
              <a:t> </a:t>
            </a:r>
            <a:r>
              <a:rPr lang="en-US" sz="1600" b="1" dirty="0">
                <a:solidFill>
                  <a:srgbClr val="FF33CC"/>
                </a:solidFill>
              </a:rPr>
              <a:t>NUMBER OF FATALITIES </a:t>
            </a:r>
            <a:r>
              <a:rPr lang="en-US" sz="1600" dirty="0">
                <a:solidFill>
                  <a:schemeClr val="tx1"/>
                </a:solidFill>
              </a:rPr>
              <a:t>(between 1960-2021) compared to Highway, Railroad, and Water Travel.</a:t>
            </a:r>
            <a:endParaRPr lang="en-US" sz="1600" dirty="0">
              <a:solidFill>
                <a:srgbClr val="FF33CC"/>
              </a:solidFill>
            </a:endParaRPr>
          </a:p>
        </p:txBody>
      </p:sp>
      <p:grpSp>
        <p:nvGrpSpPr>
          <p:cNvPr id="11" name="Group 10">
            <a:extLst>
              <a:ext uri="{FF2B5EF4-FFF2-40B4-BE49-F238E27FC236}">
                <a16:creationId xmlns:a16="http://schemas.microsoft.com/office/drawing/2014/main" id="{51C7F8B5-95F4-5227-BF30-41061A7ECA3A}"/>
              </a:ext>
            </a:extLst>
          </p:cNvPr>
          <p:cNvGrpSpPr/>
          <p:nvPr/>
        </p:nvGrpSpPr>
        <p:grpSpPr>
          <a:xfrm>
            <a:off x="2723022" y="1504977"/>
            <a:ext cx="6745955" cy="4138595"/>
            <a:chOff x="2599211" y="987552"/>
            <a:chExt cx="6745955" cy="4138595"/>
          </a:xfrm>
        </p:grpSpPr>
        <p:pic>
          <p:nvPicPr>
            <p:cNvPr id="5" name="Picture 4">
              <a:extLst>
                <a:ext uri="{FF2B5EF4-FFF2-40B4-BE49-F238E27FC236}">
                  <a16:creationId xmlns:a16="http://schemas.microsoft.com/office/drawing/2014/main" id="{280D2ED6-1EEC-BC63-F5D8-ADBC4418F3AE}"/>
                </a:ext>
              </a:extLst>
            </p:cNvPr>
            <p:cNvPicPr>
              <a:picLocks noChangeAspect="1"/>
            </p:cNvPicPr>
            <p:nvPr/>
          </p:nvPicPr>
          <p:blipFill>
            <a:blip r:embed="rId5"/>
            <a:stretch>
              <a:fillRect/>
            </a:stretch>
          </p:blipFill>
          <p:spPr>
            <a:xfrm>
              <a:off x="2599211" y="987552"/>
              <a:ext cx="4947009" cy="4138595"/>
            </a:xfrm>
            <a:prstGeom prst="rect">
              <a:avLst/>
            </a:prstGeom>
          </p:spPr>
        </p:pic>
        <p:grpSp>
          <p:nvGrpSpPr>
            <p:cNvPr id="10" name="Group 9">
              <a:extLst>
                <a:ext uri="{FF2B5EF4-FFF2-40B4-BE49-F238E27FC236}">
                  <a16:creationId xmlns:a16="http://schemas.microsoft.com/office/drawing/2014/main" id="{5D6EF189-60EC-3101-5C3F-091DA60F5712}"/>
                </a:ext>
              </a:extLst>
            </p:cNvPr>
            <p:cNvGrpSpPr/>
            <p:nvPr/>
          </p:nvGrpSpPr>
          <p:grpSpPr>
            <a:xfrm>
              <a:off x="7969513" y="1975771"/>
              <a:ext cx="1375653" cy="3150376"/>
              <a:chOff x="7969513" y="1975771"/>
              <a:chExt cx="1375653" cy="3150376"/>
            </a:xfrm>
          </p:grpSpPr>
          <p:pic>
            <p:nvPicPr>
              <p:cNvPr id="8" name="Picture 7">
                <a:extLst>
                  <a:ext uri="{FF2B5EF4-FFF2-40B4-BE49-F238E27FC236}">
                    <a16:creationId xmlns:a16="http://schemas.microsoft.com/office/drawing/2014/main" id="{97979656-E84F-5F10-3451-1AB733A162CF}"/>
                  </a:ext>
                </a:extLst>
              </p:cNvPr>
              <p:cNvPicPr>
                <a:picLocks noChangeAspect="1"/>
              </p:cNvPicPr>
              <p:nvPr/>
            </p:nvPicPr>
            <p:blipFill>
              <a:blip r:embed="rId6"/>
              <a:stretch>
                <a:fillRect/>
              </a:stretch>
            </p:blipFill>
            <p:spPr>
              <a:xfrm>
                <a:off x="7969513" y="2221992"/>
                <a:ext cx="1375653" cy="2904155"/>
              </a:xfrm>
              <a:prstGeom prst="rect">
                <a:avLst/>
              </a:prstGeom>
            </p:spPr>
          </p:pic>
          <p:sp>
            <p:nvSpPr>
              <p:cNvPr id="9" name="TextBox 8">
                <a:extLst>
                  <a:ext uri="{FF2B5EF4-FFF2-40B4-BE49-F238E27FC236}">
                    <a16:creationId xmlns:a16="http://schemas.microsoft.com/office/drawing/2014/main" id="{D7BC0E66-1FD4-62D2-39F9-09D3B954811D}"/>
                  </a:ext>
                </a:extLst>
              </p:cNvPr>
              <p:cNvSpPr txBox="1"/>
              <p:nvPr/>
            </p:nvSpPr>
            <p:spPr>
              <a:xfrm>
                <a:off x="8138041" y="1975771"/>
                <a:ext cx="1038598" cy="246221"/>
              </a:xfrm>
              <a:prstGeom prst="rect">
                <a:avLst/>
              </a:prstGeom>
              <a:noFill/>
            </p:spPr>
            <p:txBody>
              <a:bodyPr wrap="square" rtlCol="0">
                <a:spAutoFit/>
              </a:bodyPr>
              <a:lstStyle/>
              <a:p>
                <a:r>
                  <a:rPr lang="en-US" sz="1000" b="1" dirty="0">
                    <a:solidFill>
                      <a:schemeClr val="bg1">
                        <a:lumMod val="75000"/>
                      </a:schemeClr>
                    </a:solidFill>
                    <a:latin typeface="Segoe UI" panose="020B0502040204020203" pitchFamily="34" charset="0"/>
                    <a:cs typeface="Segoe UI" panose="020B0502040204020203" pitchFamily="34" charset="0"/>
                  </a:rPr>
                  <a:t>Fatality Count</a:t>
                </a:r>
              </a:p>
            </p:txBody>
          </p:sp>
        </p:grpSp>
      </p:grpSp>
      <p:pic>
        <p:nvPicPr>
          <p:cNvPr id="18" name="Video 17">
            <a:hlinkClick r:id="" action="ppaction://media"/>
            <a:extLst>
              <a:ext uri="{FF2B5EF4-FFF2-40B4-BE49-F238E27FC236}">
                <a16:creationId xmlns:a16="http://schemas.microsoft.com/office/drawing/2014/main" id="{CF6369B2-A641-C8AA-D7A2-FF7831FEA3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3453604447"/>
      </p:ext>
    </p:extLst>
  </p:cSld>
  <p:clrMapOvr>
    <a:masterClrMapping/>
  </p:clrMapOvr>
  <mc:AlternateContent xmlns:mc="http://schemas.openxmlformats.org/markup-compatibility/2006">
    <mc:Choice xmlns:p14="http://schemas.microsoft.com/office/powerpoint/2010/main" Requires="p14">
      <p:transition spd="slow" p14:dur="2000" advTm="14541"/>
    </mc:Choice>
    <mc:Fallback>
      <p:transition spd="slow" advTm="14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468D-C960-47DA-29F3-2C49D4FDC040}"/>
              </a:ext>
            </a:extLst>
          </p:cNvPr>
          <p:cNvSpPr>
            <a:spLocks noGrp="1"/>
          </p:cNvSpPr>
          <p:nvPr>
            <p:ph type="title"/>
          </p:nvPr>
        </p:nvSpPr>
        <p:spPr>
          <a:xfrm>
            <a:off x="2314882" y="652072"/>
            <a:ext cx="8911687" cy="689245"/>
          </a:xfrm>
        </p:spPr>
        <p:txBody>
          <a:bodyPr/>
          <a:lstStyle/>
          <a:p>
            <a:r>
              <a:rPr lang="en-US" dirty="0"/>
              <a:t>Airline Accident Trend</a:t>
            </a:r>
          </a:p>
        </p:txBody>
      </p:sp>
      <p:sp>
        <p:nvSpPr>
          <p:cNvPr id="3" name="Content Placeholder 2">
            <a:extLst>
              <a:ext uri="{FF2B5EF4-FFF2-40B4-BE49-F238E27FC236}">
                <a16:creationId xmlns:a16="http://schemas.microsoft.com/office/drawing/2014/main" id="{51C41581-68C2-FF90-97FE-D334F5505753}"/>
              </a:ext>
            </a:extLst>
          </p:cNvPr>
          <p:cNvSpPr>
            <a:spLocks noGrp="1"/>
          </p:cNvSpPr>
          <p:nvPr>
            <p:ph idx="1"/>
          </p:nvPr>
        </p:nvSpPr>
        <p:spPr>
          <a:xfrm>
            <a:off x="2313026" y="6225770"/>
            <a:ext cx="8915400" cy="511277"/>
          </a:xfrm>
        </p:spPr>
        <p:txBody>
          <a:bodyPr>
            <a:normAutofit fontScale="85000" lnSpcReduction="10000"/>
          </a:bodyPr>
          <a:lstStyle/>
          <a:p>
            <a:r>
              <a:rPr lang="en-US" dirty="0"/>
              <a:t>Air travel accidents have been trending downward over time. The Aviation Safety Network provides evidence the </a:t>
            </a:r>
            <a:r>
              <a:rPr lang="en-US" dirty="0">
                <a:solidFill>
                  <a:srgbClr val="FF33CC"/>
                </a:solidFill>
                <a:highlight>
                  <a:srgbClr val="000000"/>
                </a:highlight>
              </a:rPr>
              <a:t>annual accidents due to air travel is at an all-time low since 1946.</a:t>
            </a:r>
          </a:p>
        </p:txBody>
      </p:sp>
      <p:pic>
        <p:nvPicPr>
          <p:cNvPr id="8" name="Picture 7">
            <a:extLst>
              <a:ext uri="{FF2B5EF4-FFF2-40B4-BE49-F238E27FC236}">
                <a16:creationId xmlns:a16="http://schemas.microsoft.com/office/drawing/2014/main" id="{95DC5D31-777E-E168-C678-77FA5D4764F4}"/>
              </a:ext>
            </a:extLst>
          </p:cNvPr>
          <p:cNvPicPr>
            <a:picLocks noChangeAspect="1"/>
          </p:cNvPicPr>
          <p:nvPr/>
        </p:nvPicPr>
        <p:blipFill>
          <a:blip r:embed="rId5"/>
          <a:stretch>
            <a:fillRect/>
          </a:stretch>
        </p:blipFill>
        <p:spPr>
          <a:xfrm>
            <a:off x="2313026" y="1341317"/>
            <a:ext cx="9358171" cy="4788544"/>
          </a:xfrm>
          <a:prstGeom prst="rect">
            <a:avLst/>
          </a:prstGeom>
        </p:spPr>
      </p:pic>
      <p:pic>
        <p:nvPicPr>
          <p:cNvPr id="24" name="Video 23">
            <a:hlinkClick r:id="" action="ppaction://media"/>
            <a:extLst>
              <a:ext uri="{FF2B5EF4-FFF2-40B4-BE49-F238E27FC236}">
                <a16:creationId xmlns:a16="http://schemas.microsoft.com/office/drawing/2014/main" id="{FF78EF77-20A4-4BF5-C328-61D681317A5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34600" y="0"/>
            <a:ext cx="2057400" cy="2057400"/>
          </a:xfrm>
          <a:prstGeom prst="ellipse">
            <a:avLst/>
          </a:prstGeom>
        </p:spPr>
      </p:pic>
    </p:spTree>
    <p:extLst>
      <p:ext uri="{BB962C8B-B14F-4D97-AF65-F5344CB8AC3E}">
        <p14:creationId xmlns:p14="http://schemas.microsoft.com/office/powerpoint/2010/main" val="2756145375"/>
      </p:ext>
    </p:extLst>
  </p:cSld>
  <p:clrMapOvr>
    <a:masterClrMapping/>
  </p:clrMapOvr>
  <mc:AlternateContent xmlns:mc="http://schemas.openxmlformats.org/markup-compatibility/2006">
    <mc:Choice xmlns:p14="http://schemas.microsoft.com/office/powerpoint/2010/main" Requires="p14">
      <p:transition spd="slow" p14:dur="2000" advTm="17839"/>
    </mc:Choice>
    <mc:Fallback>
      <p:transition spd="slow" advTm="17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3392-8ADA-3EE8-D685-9BE3F0743C98}"/>
              </a:ext>
            </a:extLst>
          </p:cNvPr>
          <p:cNvSpPr>
            <a:spLocks noGrp="1"/>
          </p:cNvSpPr>
          <p:nvPr>
            <p:ph type="title"/>
          </p:nvPr>
        </p:nvSpPr>
        <p:spPr>
          <a:xfrm>
            <a:off x="2585499" y="552412"/>
            <a:ext cx="8911687" cy="768096"/>
          </a:xfrm>
        </p:spPr>
        <p:txBody>
          <a:bodyPr/>
          <a:lstStyle/>
          <a:p>
            <a:r>
              <a:rPr lang="en-US" dirty="0"/>
              <a:t>Airlines with Most Accidents</a:t>
            </a:r>
          </a:p>
        </p:txBody>
      </p:sp>
      <p:sp>
        <p:nvSpPr>
          <p:cNvPr id="3" name="Content Placeholder 2">
            <a:extLst>
              <a:ext uri="{FF2B5EF4-FFF2-40B4-BE49-F238E27FC236}">
                <a16:creationId xmlns:a16="http://schemas.microsoft.com/office/drawing/2014/main" id="{081AD982-57BB-F42F-F911-B38EE4119302}"/>
              </a:ext>
            </a:extLst>
          </p:cNvPr>
          <p:cNvSpPr>
            <a:spLocks noGrp="1"/>
          </p:cNvSpPr>
          <p:nvPr>
            <p:ph idx="1"/>
          </p:nvPr>
        </p:nvSpPr>
        <p:spPr>
          <a:xfrm>
            <a:off x="2585499" y="5632704"/>
            <a:ext cx="8915400" cy="1161288"/>
          </a:xfrm>
        </p:spPr>
        <p:txBody>
          <a:bodyPr>
            <a:normAutofit/>
          </a:bodyPr>
          <a:lstStyle/>
          <a:p>
            <a:r>
              <a:rPr lang="en-US" sz="1400" dirty="0"/>
              <a:t>From 2000-2014, </a:t>
            </a:r>
            <a:r>
              <a:rPr lang="en-US" sz="1400" b="1" dirty="0"/>
              <a:t>Southwest</a:t>
            </a:r>
            <a:r>
              <a:rPr lang="en-US" sz="1400" dirty="0"/>
              <a:t> has one of the </a:t>
            </a:r>
            <a:r>
              <a:rPr lang="en-US" sz="1400" b="1" dirty="0"/>
              <a:t>highest incident counts </a:t>
            </a:r>
            <a:r>
              <a:rPr lang="en-US" sz="1400" dirty="0"/>
              <a:t>compared to other airlines. </a:t>
            </a:r>
          </a:p>
          <a:p>
            <a:r>
              <a:rPr lang="en-US" sz="1400" b="1" dirty="0">
                <a:solidFill>
                  <a:srgbClr val="FF33CC"/>
                </a:solidFill>
              </a:rPr>
              <a:t>No fatal incidents </a:t>
            </a:r>
            <a:r>
              <a:rPr lang="en-US" sz="1400" dirty="0"/>
              <a:t>were reported during this timeframe.</a:t>
            </a:r>
          </a:p>
          <a:p>
            <a:r>
              <a:rPr lang="en-US" sz="1400" dirty="0"/>
              <a:t>Southwest is currently working to improve on this metric of annual incidents.</a:t>
            </a:r>
          </a:p>
          <a:p>
            <a:endParaRPr lang="en-US" dirty="0"/>
          </a:p>
        </p:txBody>
      </p:sp>
      <p:grpSp>
        <p:nvGrpSpPr>
          <p:cNvPr id="9" name="Group 8">
            <a:extLst>
              <a:ext uri="{FF2B5EF4-FFF2-40B4-BE49-F238E27FC236}">
                <a16:creationId xmlns:a16="http://schemas.microsoft.com/office/drawing/2014/main" id="{010DA76C-4138-7185-AEA7-995A1C79A627}"/>
              </a:ext>
            </a:extLst>
          </p:cNvPr>
          <p:cNvGrpSpPr/>
          <p:nvPr/>
        </p:nvGrpSpPr>
        <p:grpSpPr>
          <a:xfrm>
            <a:off x="2585499" y="1545335"/>
            <a:ext cx="8231853" cy="3992157"/>
            <a:chOff x="2589212" y="1022526"/>
            <a:chExt cx="8511604" cy="4216986"/>
          </a:xfrm>
        </p:grpSpPr>
        <p:grpSp>
          <p:nvGrpSpPr>
            <p:cNvPr id="7" name="Group 6">
              <a:extLst>
                <a:ext uri="{FF2B5EF4-FFF2-40B4-BE49-F238E27FC236}">
                  <a16:creationId xmlns:a16="http://schemas.microsoft.com/office/drawing/2014/main" id="{15166341-DAFD-F622-53F6-7F2E127BCD6C}"/>
                </a:ext>
              </a:extLst>
            </p:cNvPr>
            <p:cNvGrpSpPr/>
            <p:nvPr/>
          </p:nvGrpSpPr>
          <p:grpSpPr>
            <a:xfrm>
              <a:off x="2589212" y="1022526"/>
              <a:ext cx="8511604" cy="3852828"/>
              <a:chOff x="2589212" y="1022526"/>
              <a:chExt cx="8511604" cy="3852828"/>
            </a:xfrm>
          </p:grpSpPr>
          <p:pic>
            <p:nvPicPr>
              <p:cNvPr id="5" name="Picture 4">
                <a:extLst>
                  <a:ext uri="{FF2B5EF4-FFF2-40B4-BE49-F238E27FC236}">
                    <a16:creationId xmlns:a16="http://schemas.microsoft.com/office/drawing/2014/main" id="{61B6A39A-B6E5-7C6D-F163-8F6F85048CBF}"/>
                  </a:ext>
                </a:extLst>
              </p:cNvPr>
              <p:cNvPicPr>
                <a:picLocks noChangeAspect="1"/>
              </p:cNvPicPr>
              <p:nvPr/>
            </p:nvPicPr>
            <p:blipFill>
              <a:blip r:embed="rId5"/>
              <a:stretch>
                <a:fillRect/>
              </a:stretch>
            </p:blipFill>
            <p:spPr>
              <a:xfrm>
                <a:off x="2589212" y="1022526"/>
                <a:ext cx="8511604" cy="3852828"/>
              </a:xfrm>
              <a:prstGeom prst="rect">
                <a:avLst/>
              </a:prstGeom>
            </p:spPr>
          </p:pic>
          <p:sp>
            <p:nvSpPr>
              <p:cNvPr id="6" name="Rectangle 5">
                <a:extLst>
                  <a:ext uri="{FF2B5EF4-FFF2-40B4-BE49-F238E27FC236}">
                    <a16:creationId xmlns:a16="http://schemas.microsoft.com/office/drawing/2014/main" id="{EFE1BE6D-2233-9A11-2ECA-A26D1A3C5B3E}"/>
                  </a:ext>
                </a:extLst>
              </p:cNvPr>
              <p:cNvSpPr/>
              <p:nvPr/>
            </p:nvSpPr>
            <p:spPr>
              <a:xfrm>
                <a:off x="7717536" y="3229434"/>
                <a:ext cx="859536" cy="1645920"/>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98544FB7-B107-21ED-32B2-D0B17ECF3029}"/>
                </a:ext>
              </a:extLst>
            </p:cNvPr>
            <p:cNvCxnSpPr>
              <a:cxnSpLocks/>
              <a:stCxn id="6" idx="2"/>
            </p:cNvCxnSpPr>
            <p:nvPr/>
          </p:nvCxnSpPr>
          <p:spPr>
            <a:xfrm flipH="1">
              <a:off x="7388352" y="4875354"/>
              <a:ext cx="758952" cy="364158"/>
            </a:xfrm>
            <a:prstGeom prst="line">
              <a:avLst/>
            </a:prstGeom>
            <a:ln>
              <a:solidFill>
                <a:srgbClr val="FF33CC"/>
              </a:solidFill>
            </a:ln>
          </p:spPr>
          <p:style>
            <a:lnRef idx="1">
              <a:schemeClr val="accent1"/>
            </a:lnRef>
            <a:fillRef idx="0">
              <a:schemeClr val="accent1"/>
            </a:fillRef>
            <a:effectRef idx="0">
              <a:schemeClr val="accent1"/>
            </a:effectRef>
            <a:fontRef idx="minor">
              <a:schemeClr val="tx1"/>
            </a:fontRef>
          </p:style>
        </p:cxnSp>
      </p:grpSp>
      <p:pic>
        <p:nvPicPr>
          <p:cNvPr id="14" name="Video 13">
            <a:hlinkClick r:id="" action="ppaction://media"/>
            <a:extLst>
              <a:ext uri="{FF2B5EF4-FFF2-40B4-BE49-F238E27FC236}">
                <a16:creationId xmlns:a16="http://schemas.microsoft.com/office/drawing/2014/main" id="{98E1E00D-76FE-E847-D3BD-58723A7CB0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34600" y="64008"/>
            <a:ext cx="2057400" cy="2057400"/>
          </a:xfrm>
          <a:prstGeom prst="ellipse">
            <a:avLst/>
          </a:prstGeom>
        </p:spPr>
      </p:pic>
    </p:spTree>
    <p:extLst>
      <p:ext uri="{BB962C8B-B14F-4D97-AF65-F5344CB8AC3E}">
        <p14:creationId xmlns:p14="http://schemas.microsoft.com/office/powerpoint/2010/main" val="1633316340"/>
      </p:ext>
    </p:extLst>
  </p:cSld>
  <p:clrMapOvr>
    <a:masterClrMapping/>
  </p:clrMapOvr>
  <mc:AlternateContent xmlns:mc="http://schemas.openxmlformats.org/markup-compatibility/2006">
    <mc:Choice xmlns:p14="http://schemas.microsoft.com/office/powerpoint/2010/main" Requires="p14">
      <p:transition spd="slow" p14:dur="2000" advTm="21729"/>
    </mc:Choice>
    <mc:Fallback>
      <p:transition spd="slow" advTm="21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FCCD-F3CC-60DC-FC89-C2BBE80CB511}"/>
              </a:ext>
            </a:extLst>
          </p:cNvPr>
          <p:cNvSpPr>
            <a:spLocks noGrp="1"/>
          </p:cNvSpPr>
          <p:nvPr>
            <p:ph type="title"/>
          </p:nvPr>
        </p:nvSpPr>
        <p:spPr>
          <a:xfrm>
            <a:off x="2592925" y="624110"/>
            <a:ext cx="8911687" cy="774922"/>
          </a:xfrm>
        </p:spPr>
        <p:txBody>
          <a:bodyPr/>
          <a:lstStyle/>
          <a:p>
            <a:r>
              <a:rPr lang="en-US" dirty="0"/>
              <a:t>Final Statement</a:t>
            </a:r>
          </a:p>
        </p:txBody>
      </p:sp>
      <p:sp>
        <p:nvSpPr>
          <p:cNvPr id="3" name="Content Placeholder 2">
            <a:extLst>
              <a:ext uri="{FF2B5EF4-FFF2-40B4-BE49-F238E27FC236}">
                <a16:creationId xmlns:a16="http://schemas.microsoft.com/office/drawing/2014/main" id="{4FF2426C-5240-C1CA-9AE0-8F2F1ACC04C7}"/>
              </a:ext>
            </a:extLst>
          </p:cNvPr>
          <p:cNvSpPr>
            <a:spLocks noGrp="1"/>
          </p:cNvSpPr>
          <p:nvPr>
            <p:ph idx="1"/>
          </p:nvPr>
        </p:nvSpPr>
        <p:spPr>
          <a:xfrm>
            <a:off x="2592924" y="2364010"/>
            <a:ext cx="8911687" cy="950976"/>
          </a:xfrm>
        </p:spPr>
        <p:txBody>
          <a:bodyPr>
            <a:normAutofit fontScale="92500"/>
          </a:bodyPr>
          <a:lstStyle/>
          <a:p>
            <a:r>
              <a:rPr lang="en-US" sz="2400" dirty="0"/>
              <a:t>Southwest remains a safe option for travel and can be trusted to get you and your loved ones to the next destination.</a:t>
            </a:r>
          </a:p>
          <a:p>
            <a:endParaRPr lang="en-US" sz="2400" dirty="0"/>
          </a:p>
          <a:p>
            <a:pPr lvl="1"/>
            <a:endParaRPr lang="en-US" sz="1800" dirty="0"/>
          </a:p>
          <a:p>
            <a:endParaRPr lang="en-US" dirty="0"/>
          </a:p>
        </p:txBody>
      </p:sp>
      <p:pic>
        <p:nvPicPr>
          <p:cNvPr id="4" name="Picture 3" descr="A blue and white airplane on a runway&#10;&#10;Description automatically generated with low confidence">
            <a:extLst>
              <a:ext uri="{FF2B5EF4-FFF2-40B4-BE49-F238E27FC236}">
                <a16:creationId xmlns:a16="http://schemas.microsoft.com/office/drawing/2014/main" id="{8878FB7E-72B2-2452-C797-5A4A47AA7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337" y="4279964"/>
            <a:ext cx="4550663" cy="2559748"/>
          </a:xfrm>
          <a:prstGeom prst="rect">
            <a:avLst/>
          </a:prstGeom>
        </p:spPr>
      </p:pic>
      <p:pic>
        <p:nvPicPr>
          <p:cNvPr id="14" name="Video 13">
            <a:hlinkClick r:id="" action="ppaction://media"/>
            <a:extLst>
              <a:ext uri="{FF2B5EF4-FFF2-40B4-BE49-F238E27FC236}">
                <a16:creationId xmlns:a16="http://schemas.microsoft.com/office/drawing/2014/main" id="{3FA785F5-094A-392C-0E60-1E27ED47490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134600" y="126640"/>
            <a:ext cx="2057400" cy="2057400"/>
          </a:xfrm>
          <a:prstGeom prst="ellipse">
            <a:avLst/>
          </a:prstGeom>
        </p:spPr>
      </p:pic>
    </p:spTree>
    <p:extLst>
      <p:ext uri="{BB962C8B-B14F-4D97-AF65-F5344CB8AC3E}">
        <p14:creationId xmlns:p14="http://schemas.microsoft.com/office/powerpoint/2010/main" val="722028891"/>
      </p:ext>
    </p:extLst>
  </p:cSld>
  <p:clrMapOvr>
    <a:masterClrMapping/>
  </p:clrMapOvr>
  <mc:AlternateContent xmlns:mc="http://schemas.openxmlformats.org/markup-compatibility/2006">
    <mc:Choice xmlns:p14="http://schemas.microsoft.com/office/powerpoint/2010/main" Requires="p14">
      <p:transition spd="slow" p14:dur="2000" advTm="26600"/>
    </mc:Choice>
    <mc:Fallback>
      <p:transition spd="slow" advTm="26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04A7-779E-59FC-D9ED-08B88ECF63B9}"/>
              </a:ext>
            </a:extLst>
          </p:cNvPr>
          <p:cNvSpPr>
            <a:spLocks noGrp="1"/>
          </p:cNvSpPr>
          <p:nvPr>
            <p:ph type="title"/>
          </p:nvPr>
        </p:nvSpPr>
        <p:spPr>
          <a:xfrm>
            <a:off x="2592925" y="624110"/>
            <a:ext cx="8911687" cy="793210"/>
          </a:xfrm>
        </p:spPr>
        <p:txBody>
          <a:bodyPr/>
          <a:lstStyle/>
          <a:p>
            <a:r>
              <a:rPr lang="en-US" dirty="0"/>
              <a:t>Data Sources</a:t>
            </a:r>
          </a:p>
        </p:txBody>
      </p:sp>
      <p:sp>
        <p:nvSpPr>
          <p:cNvPr id="4" name="TextBox 3">
            <a:extLst>
              <a:ext uri="{FF2B5EF4-FFF2-40B4-BE49-F238E27FC236}">
                <a16:creationId xmlns:a16="http://schemas.microsoft.com/office/drawing/2014/main" id="{079ACADA-5318-9E7A-8D0D-0CDE048A7C31}"/>
              </a:ext>
            </a:extLst>
          </p:cNvPr>
          <p:cNvSpPr txBox="1"/>
          <p:nvPr/>
        </p:nvSpPr>
        <p:spPr>
          <a:xfrm>
            <a:off x="2359152" y="1922098"/>
            <a:ext cx="9637776" cy="3970318"/>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Bureau of Aircraft Accidents Archives. (2023). </a:t>
            </a:r>
            <a:r>
              <a:rPr lang="en-US" sz="1200" i="1" dirty="0">
                <a:effectLst/>
                <a:latin typeface="Calibri" panose="020F0502020204030204" pitchFamily="34" charset="0"/>
                <a:ea typeface="DengXian" panose="02010600030101010101" pitchFamily="2" charset="-122"/>
                <a:cs typeface="Arial" panose="020B0604020202020204" pitchFamily="34" charset="0"/>
              </a:rPr>
              <a:t>Accidents Rate Per Year</a:t>
            </a:r>
            <a:r>
              <a:rPr lang="en-US" sz="1200" dirty="0">
                <a:effectLst/>
                <a:latin typeface="Calibri" panose="020F0502020204030204" pitchFamily="34" charset="0"/>
                <a:ea typeface="DengXian" panose="02010600030101010101" pitchFamily="2" charset="-122"/>
                <a:cs typeface="Arial" panose="020B0604020202020204" pitchFamily="34" charset="0"/>
              </a:rPr>
              <a:t>. Statistics.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2"/>
              </a:rPr>
              <a:t>Accidents Rate per Year | Bureau of Aircraft Accidents Archives (baaa-acro.com)</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Bureau of Transportation Statistics. (2023). </a:t>
            </a:r>
            <a:r>
              <a:rPr lang="en-US" sz="1200" i="1" dirty="0">
                <a:effectLst/>
                <a:latin typeface="Calibri" panose="020F0502020204030204" pitchFamily="34" charset="0"/>
                <a:ea typeface="DengXian" panose="02010600030101010101" pitchFamily="2" charset="-122"/>
                <a:cs typeface="Arial" panose="020B0604020202020204" pitchFamily="34" charset="0"/>
              </a:rPr>
              <a:t>Transportation Fatalities by Mode</a:t>
            </a:r>
            <a:r>
              <a:rPr lang="en-US" sz="1200" dirty="0">
                <a:effectLst/>
                <a:latin typeface="Calibri" panose="020F0502020204030204" pitchFamily="34" charset="0"/>
                <a:ea typeface="DengXian" panose="02010600030101010101" pitchFamily="2" charset="-122"/>
                <a:cs typeface="Arial" panose="020B0604020202020204" pitchFamily="34" charset="0"/>
              </a:rPr>
              <a:t>. United States Department of Transportation.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Transportation Fatalities by Mode | Bureau of Transportation Statistics (bts.gov)</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David, Isaiah. (2023). </a:t>
            </a:r>
            <a:r>
              <a:rPr lang="en-US" sz="1200" i="1" dirty="0">
                <a:effectLst/>
                <a:latin typeface="Calibri" panose="020F0502020204030204" pitchFamily="34" charset="0"/>
                <a:ea typeface="DengXian" panose="02010600030101010101" pitchFamily="2" charset="-122"/>
                <a:cs typeface="Arial" panose="020B0604020202020204" pitchFamily="34" charset="0"/>
              </a:rPr>
              <a:t>Advantages of Air Travel</a:t>
            </a:r>
            <a:r>
              <a:rPr lang="en-US" sz="1200" dirty="0">
                <a:effectLst/>
                <a:latin typeface="Calibri" panose="020F0502020204030204" pitchFamily="34" charset="0"/>
                <a:ea typeface="DengXian" panose="02010600030101010101" pitchFamily="2" charset="-122"/>
                <a:cs typeface="Arial" panose="020B0604020202020204" pitchFamily="34" charset="0"/>
              </a:rPr>
              <a:t>. USA Today.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4"/>
              </a:rPr>
              <a:t>Advantages of Air Travel (usatoday.com)</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Escobar, Francisco. (2019). </a:t>
            </a:r>
            <a:r>
              <a:rPr lang="en-US" sz="1200" i="1" dirty="0">
                <a:effectLst/>
                <a:latin typeface="Calibri" panose="020F0502020204030204" pitchFamily="34" charset="0"/>
                <a:ea typeface="DengXian" panose="02010600030101010101" pitchFamily="2" charset="-122"/>
                <a:cs typeface="Arial" panose="020B0604020202020204" pitchFamily="34" charset="0"/>
              </a:rPr>
              <a:t>The Statistics of Airplane Accidents</a:t>
            </a:r>
            <a:r>
              <a:rPr lang="en-US" sz="1200" dirty="0">
                <a:effectLst/>
                <a:latin typeface="Calibri" panose="020F0502020204030204" pitchFamily="34" charset="0"/>
                <a:ea typeface="DengXian" panose="02010600030101010101" pitchFamily="2" charset="-122"/>
                <a:cs typeface="Arial" panose="020B0604020202020204" pitchFamily="34" charset="0"/>
              </a:rPr>
              <a:t> [Data]. Kaggle.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5"/>
              </a:rPr>
              <a:t>The Statistics of Airplane Accidents | Kaggle</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err="1">
                <a:effectLst/>
                <a:latin typeface="Calibri" panose="020F0502020204030204" pitchFamily="34" charset="0"/>
                <a:ea typeface="DengXian" panose="02010600030101010101" pitchFamily="2" charset="-122"/>
                <a:cs typeface="Arial" panose="020B0604020202020204" pitchFamily="34" charset="0"/>
              </a:rPr>
              <a:t>Fivethirtyeight</a:t>
            </a:r>
            <a:r>
              <a:rPr lang="en-US" sz="1200" dirty="0">
                <a:effectLst/>
                <a:latin typeface="Calibri" panose="020F0502020204030204" pitchFamily="34" charset="0"/>
                <a:ea typeface="DengXian" panose="02010600030101010101" pitchFamily="2" charset="-122"/>
                <a:cs typeface="Arial" panose="020B0604020202020204" pitchFamily="34" charset="0"/>
              </a:rPr>
              <a:t>. (2023). </a:t>
            </a:r>
            <a:r>
              <a:rPr lang="en-US" sz="1200" i="1" dirty="0">
                <a:effectLst/>
                <a:latin typeface="Calibri" panose="020F0502020204030204" pitchFamily="34" charset="0"/>
                <a:ea typeface="DengXian" panose="02010600030101010101" pitchFamily="2" charset="-122"/>
                <a:cs typeface="Arial" panose="020B0604020202020204" pitchFamily="34" charset="0"/>
              </a:rPr>
              <a:t>Airline Safety</a:t>
            </a:r>
            <a:r>
              <a:rPr lang="en-US" sz="1200" dirty="0">
                <a:effectLst/>
                <a:latin typeface="Calibri" panose="020F0502020204030204" pitchFamily="34" charset="0"/>
                <a:ea typeface="DengXian" panose="02010600030101010101" pitchFamily="2" charset="-122"/>
                <a:cs typeface="Arial" panose="020B0604020202020204" pitchFamily="34" charset="0"/>
              </a:rPr>
              <a:t> [Data]. </a:t>
            </a:r>
            <a:r>
              <a:rPr lang="en-US" sz="1200" dirty="0" err="1">
                <a:effectLst/>
                <a:latin typeface="Calibri" panose="020F0502020204030204" pitchFamily="34" charset="0"/>
                <a:ea typeface="DengXian" panose="02010600030101010101" pitchFamily="2" charset="-122"/>
                <a:cs typeface="Arial" panose="020B0604020202020204" pitchFamily="34" charset="0"/>
              </a:rPr>
              <a:t>Github</a:t>
            </a:r>
            <a:r>
              <a:rPr lang="en-US" sz="1200" dirty="0">
                <a:effectLst/>
                <a:latin typeface="Calibri" panose="020F0502020204030204" pitchFamily="34" charset="0"/>
                <a:ea typeface="DengXian" panose="02010600030101010101" pitchFamily="2" charset="-122"/>
                <a:cs typeface="Arial" panose="020B0604020202020204" pitchFamily="34" charset="0"/>
              </a:rPr>
              <a:t>.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6"/>
              </a:rPr>
              <a:t>data/airline-safety at master · </a:t>
            </a:r>
            <a:r>
              <a:rPr lang="en-US" sz="1200" u="sng" dirty="0" err="1">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6"/>
              </a:rPr>
              <a:t>fivethirtyeight</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6"/>
              </a:rPr>
              <a:t>/data · GitHub</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McMahon, Conor. (2022). </a:t>
            </a:r>
            <a:r>
              <a:rPr lang="en-US" sz="1200" i="1" dirty="0">
                <a:effectLst/>
                <a:latin typeface="Calibri" panose="020F0502020204030204" pitchFamily="34" charset="0"/>
                <a:ea typeface="DengXian" panose="02010600030101010101" pitchFamily="2" charset="-122"/>
                <a:cs typeface="Arial" panose="020B0604020202020204" pitchFamily="34" charset="0"/>
              </a:rPr>
              <a:t>20 Southwest Airlines Statistics [2023]: Passengers, Revenue, and Facts</a:t>
            </a:r>
            <a:r>
              <a:rPr lang="en-US" sz="1200" dirty="0">
                <a:effectLst/>
                <a:latin typeface="Calibri" panose="020F0502020204030204" pitchFamily="34" charset="0"/>
                <a:ea typeface="DengXian" panose="02010600030101010101" pitchFamily="2" charset="-122"/>
                <a:cs typeface="Arial" panose="020B0604020202020204" pitchFamily="34" charset="0"/>
              </a:rPr>
              <a:t>. </a:t>
            </a:r>
            <a:r>
              <a:rPr lang="en-US" sz="1200" dirty="0" err="1">
                <a:effectLst/>
                <a:latin typeface="Calibri" panose="020F0502020204030204" pitchFamily="34" charset="0"/>
                <a:ea typeface="DengXian" panose="02010600030101010101" pitchFamily="2" charset="-122"/>
                <a:cs typeface="Arial" panose="020B0604020202020204" pitchFamily="34" charset="0"/>
              </a:rPr>
              <a:t>Zippia</a:t>
            </a:r>
            <a:r>
              <a:rPr lang="en-US" sz="1200" dirty="0">
                <a:effectLst/>
                <a:latin typeface="Calibri" panose="020F0502020204030204" pitchFamily="34" charset="0"/>
                <a:ea typeface="DengXian" panose="02010600030101010101" pitchFamily="2" charset="-122"/>
                <a:cs typeface="Arial" panose="020B0604020202020204" pitchFamily="34" charset="0"/>
              </a:rPr>
              <a:t>.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7"/>
              </a:rPr>
              <a:t>20 Southwest Airlines Statistics [2023]: Passengers, Revenue, And Facts – </a:t>
            </a:r>
            <a:r>
              <a:rPr lang="en-US" sz="1200" u="sng" dirty="0" err="1">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7"/>
              </a:rPr>
              <a:t>Zippia</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err="1">
                <a:effectLst/>
                <a:latin typeface="Calibri" panose="020F0502020204030204" pitchFamily="34" charset="0"/>
                <a:ea typeface="DengXian" panose="02010600030101010101" pitchFamily="2" charset="-122"/>
                <a:cs typeface="Arial" panose="020B0604020202020204" pitchFamily="34" charset="0"/>
              </a:rPr>
              <a:t>Nussbaumer</a:t>
            </a:r>
            <a:r>
              <a:rPr lang="en-US" sz="1200" dirty="0">
                <a:effectLst/>
                <a:latin typeface="Calibri" panose="020F0502020204030204" pitchFamily="34" charset="0"/>
                <a:ea typeface="DengXian" panose="02010600030101010101" pitchFamily="2" charset="-122"/>
                <a:cs typeface="Arial" panose="020B0604020202020204" pitchFamily="34" charset="0"/>
              </a:rPr>
              <a:t>, Cole (2015). Storytelling with Data. John Wiley &amp; Sons, Inc.</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err="1">
                <a:effectLst/>
                <a:latin typeface="Calibri" panose="020F0502020204030204" pitchFamily="34" charset="0"/>
                <a:ea typeface="DengXian" panose="02010600030101010101" pitchFamily="2" charset="-122"/>
                <a:cs typeface="Arial" panose="020B0604020202020204" pitchFamily="34" charset="0"/>
              </a:rPr>
              <a:t>Ranter</a:t>
            </a:r>
            <a:r>
              <a:rPr lang="en-US" sz="1200" dirty="0">
                <a:effectLst/>
                <a:latin typeface="Calibri" panose="020F0502020204030204" pitchFamily="34" charset="0"/>
                <a:ea typeface="DengXian" panose="02010600030101010101" pitchFamily="2" charset="-122"/>
                <a:cs typeface="Arial" panose="020B0604020202020204" pitchFamily="34" charset="0"/>
              </a:rPr>
              <a:t>, </a:t>
            </a:r>
            <a:r>
              <a:rPr lang="en-US" sz="1200" dirty="0" err="1">
                <a:effectLst/>
                <a:latin typeface="Calibri" panose="020F0502020204030204" pitchFamily="34" charset="0"/>
                <a:ea typeface="DengXian" panose="02010600030101010101" pitchFamily="2" charset="-122"/>
                <a:cs typeface="Arial" panose="020B0604020202020204" pitchFamily="34" charset="0"/>
              </a:rPr>
              <a:t>Harro</a:t>
            </a:r>
            <a:r>
              <a:rPr lang="en-US" sz="1200" dirty="0">
                <a:effectLst/>
                <a:latin typeface="Calibri" panose="020F0502020204030204" pitchFamily="34" charset="0"/>
                <a:ea typeface="DengXian" panose="02010600030101010101" pitchFamily="2" charset="-122"/>
                <a:cs typeface="Arial" panose="020B0604020202020204" pitchFamily="34" charset="0"/>
              </a:rPr>
              <a:t>. (2021). </a:t>
            </a:r>
            <a:r>
              <a:rPr lang="en-US" sz="1200" i="1" dirty="0">
                <a:effectLst/>
                <a:latin typeface="Calibri" panose="020F0502020204030204" pitchFamily="34" charset="0"/>
                <a:ea typeface="DengXian" panose="02010600030101010101" pitchFamily="2" charset="-122"/>
                <a:cs typeface="Arial" panose="020B0604020202020204" pitchFamily="34" charset="0"/>
              </a:rPr>
              <a:t>Aviation Safety Network</a:t>
            </a:r>
            <a:r>
              <a:rPr lang="en-US" sz="1200" dirty="0">
                <a:effectLst/>
                <a:latin typeface="Calibri" panose="020F0502020204030204" pitchFamily="34" charset="0"/>
                <a:ea typeface="DengXian" panose="02010600030101010101" pitchFamily="2" charset="-122"/>
                <a:cs typeface="Arial" panose="020B0604020202020204" pitchFamily="34" charset="0"/>
              </a:rPr>
              <a:t> [Data]. Aviation Safety Network Database.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8"/>
              </a:rPr>
              <a:t>Accidents and fatalities per year - Google Sheets</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err="1">
                <a:effectLst/>
                <a:latin typeface="Calibri" panose="020F0502020204030204" pitchFamily="34" charset="0"/>
                <a:ea typeface="DengXian" panose="02010600030101010101" pitchFamily="2" charset="-122"/>
                <a:cs typeface="Arial" panose="020B0604020202020204" pitchFamily="34" charset="0"/>
              </a:rPr>
              <a:t>Yau</a:t>
            </a:r>
            <a:r>
              <a:rPr lang="en-US" sz="1200" dirty="0">
                <a:effectLst/>
                <a:latin typeface="Calibri" panose="020F0502020204030204" pitchFamily="34" charset="0"/>
                <a:ea typeface="DengXian" panose="02010600030101010101" pitchFamily="2" charset="-122"/>
                <a:cs typeface="Arial" panose="020B0604020202020204" pitchFamily="34" charset="0"/>
              </a:rPr>
              <a:t>, Nathan. (2011). Visualize This. (1st ed). John Wiley &amp; Sons, Inc.</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 </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cs typeface="Arial" panose="020B0604020202020204" pitchFamily="34" charset="0"/>
              </a:rPr>
              <a:t>WLBT Digital (2020). </a:t>
            </a:r>
            <a:r>
              <a:rPr lang="en-US" sz="1200" i="1" dirty="0" err="1">
                <a:effectLst/>
                <a:latin typeface="Calibri" panose="020F0502020204030204" pitchFamily="34" charset="0"/>
                <a:ea typeface="DengXian" panose="02010600030101010101" pitchFamily="2" charset="-122"/>
                <a:cs typeface="Arial" panose="020B0604020202020204" pitchFamily="34" charset="0"/>
              </a:rPr>
              <a:t>Soutwest</a:t>
            </a:r>
            <a:r>
              <a:rPr lang="en-US" sz="1200" i="1" dirty="0">
                <a:effectLst/>
                <a:latin typeface="Calibri" panose="020F0502020204030204" pitchFamily="34" charset="0"/>
                <a:ea typeface="DengXian" panose="02010600030101010101" pitchFamily="2" charset="-122"/>
                <a:cs typeface="Arial" panose="020B0604020202020204" pitchFamily="34" charset="0"/>
              </a:rPr>
              <a:t> Airlines returning to Jackson airport in 2021</a:t>
            </a:r>
            <a:r>
              <a:rPr lang="en-US" sz="1200" dirty="0">
                <a:effectLst/>
                <a:latin typeface="Calibri" panose="020F0502020204030204" pitchFamily="34" charset="0"/>
                <a:ea typeface="DengXian" panose="02010600030101010101" pitchFamily="2" charset="-122"/>
                <a:cs typeface="Arial" panose="020B0604020202020204" pitchFamily="34" charset="0"/>
              </a:rPr>
              <a:t>. [Photo]. </a:t>
            </a:r>
            <a:r>
              <a:rPr lang="en-US" sz="12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9"/>
              </a:rPr>
              <a:t>Southwest Airlines returning to Jackson airport in 2021 (wtok.com)</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45502101"/>
      </p:ext>
    </p:extLst>
  </p:cSld>
  <p:clrMapOvr>
    <a:masterClrMapping/>
  </p:clrMapOvr>
</p:sld>
</file>

<file path=ppt/theme/theme1.xml><?xml version="1.0" encoding="utf-8"?>
<a:theme xmlns:a="http://schemas.openxmlformats.org/drawingml/2006/main" name="Wisp">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9530</TotalTime>
  <Words>893</Words>
  <Application>Microsoft Office PowerPoint</Application>
  <PresentationFormat>Widescreen</PresentationFormat>
  <Paragraphs>65</Paragraphs>
  <Slides>7</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Century Gothic</vt:lpstr>
      <vt:lpstr>Segoe UI</vt:lpstr>
      <vt:lpstr>Wingdings 3</vt:lpstr>
      <vt:lpstr>Wisp</vt:lpstr>
      <vt:lpstr>Southwest  Airline Safety</vt:lpstr>
      <vt:lpstr>Overview</vt:lpstr>
      <vt:lpstr>Transportation Fatalities by Mode</vt:lpstr>
      <vt:lpstr>Airline Accident Trend</vt:lpstr>
      <vt:lpstr>Airlines with Most Accidents</vt:lpstr>
      <vt:lpstr>Final Statement</vt:lpstr>
      <vt:lpstr>Data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Exercises: Charts</dc:title>
  <dc:creator>Jake Meyer</dc:creator>
  <cp:lastModifiedBy>Jake Meyer</cp:lastModifiedBy>
  <cp:revision>84</cp:revision>
  <dcterms:created xsi:type="dcterms:W3CDTF">2022-12-03T20:30:31Z</dcterms:created>
  <dcterms:modified xsi:type="dcterms:W3CDTF">2023-03-01T13:57:41Z</dcterms:modified>
</cp:coreProperties>
</file>